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DBDB-BE4C-0B47-8BCD-18B751E01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A0B93-C9FD-C147-B395-6D00BACF1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2F375-953E-AB4C-9D8F-D829D604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C48C0-8C36-1744-B47B-DBD1B328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BEE6A-CB82-3A4F-8069-DB72A616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9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DC16-1DD4-F44E-8675-8AB87E30A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373AC8-594F-E54F-BF10-87975E381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5096B-BB41-914C-9834-010DB643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1EDE4-0E5F-C441-843C-71BADA215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37A74-64C2-414A-854A-01919A78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1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F77699-31BD-2843-BB87-D1FE799DE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81A7B-CC37-E04C-8E34-70A9E76BC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B525-7904-424C-B45D-2610DA1C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DE84B-A4A1-BF4E-B577-9B7732B5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33F3A-BD86-0741-B4EE-E8DA1079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5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DDB5-07F8-A949-8D5E-D61602A0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4D43-A97B-C542-B557-41AC982F5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F519-F23C-D245-AFF4-5C5F9668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33B03-FEDC-8D44-A251-F1F57E3A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DD685-508B-2C43-839C-7B0691E7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622E-5D59-6447-88F9-EFC58DAF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C12B8-C640-3E42-916F-A9FA41665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2C200-1F7B-7741-9C75-62A314C4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8F324-3794-C54D-B2A0-5F5F3946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DAC6F-37D3-364D-A6F9-31CA68B4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1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3B6F-1871-9442-96E3-F0773F18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BD69-3504-9F48-89B9-0EAC8AE7E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640B9-15CF-3343-AB2C-F630AE8C7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F6001-E5CF-0B4C-88C9-565699A3C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5CA36-1122-0B48-BB08-F83033E2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D6741-ED7E-204F-BE4B-A1955703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4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B81E-F60A-E44A-938E-70873A15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ED49B-BEE8-7343-A367-EC451EE04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5DC46-5412-9342-8105-C939712D8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21579-2E60-AF40-A7BA-FE6EC52D3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ADC1F2-8DF3-554D-BADE-D5C8114E3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E4C29-2611-A14F-9435-07312055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09BBC-0641-1849-B013-6A97773B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45B14-5B29-1C48-852B-C9C8666D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CF6A-B6FA-014B-8044-153F3F7B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6477A-37CD-EB44-81A5-18974B79F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BA1ED-A3C3-5B49-8323-8E909174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6835E-D594-8642-8334-3F9236EB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7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F4732-657D-6D42-932D-09B100004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703E9-56DC-4F4F-9F63-B1FF1914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04140-5252-7B48-A9F6-FDDD3E6B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4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BE14-DA2A-6343-8D47-4207B21F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EB146-491E-F040-90E8-B1C26EA4A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AE81B-0BF9-F346-9A67-32BD08675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E3C45-D527-4F4E-8F76-DC4D7010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CEF25-EEA1-0F4C-94D9-F9364350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03584-BD09-F544-98F3-E083EDBC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7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D38E-EEC9-AE4E-9D92-3CE2D69B4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C328E-8BFB-7C46-9906-F8146CF3AB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AC357-0491-894D-AE76-0581490E4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04442-2067-8741-A88B-E2C43F8A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F57B-5186-3948-BC9B-A1CC15BD3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76EC2-03F3-7844-9979-32517400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39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B24FA-BCB6-294E-B5F9-6248B131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9E372-8B87-A749-B9DD-000932907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879EF-624A-E64B-9320-A490F8C81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C4DF4-D8F1-6B45-912F-28B8FE9468D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1DF3-5F2F-D840-ABC4-C23E0236C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DAC25-A47F-E746-BF97-1E641B18F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214E3-9D99-4C49-A60A-0A8E453E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3086-9767-0B4C-A296-B05EBFB60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3222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zh-CN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</a:t>
            </a:r>
            <a:r>
              <a:rPr lang="zh-CN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Diary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F31B1-0D3B-4B47-96AC-E0205322E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8002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Jenny</a:t>
            </a:r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Wei, </a:t>
            </a:r>
            <a:r>
              <a:rPr lang="en-US" altLang="zh-CN" sz="36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Fangying</a:t>
            </a:r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 564, Summer 2020</a:t>
            </a:r>
          </a:p>
        </p:txBody>
      </p:sp>
    </p:spTree>
    <p:extLst>
      <p:ext uri="{BB962C8B-B14F-4D97-AF65-F5344CB8AC3E}">
        <p14:creationId xmlns:p14="http://schemas.microsoft.com/office/powerpoint/2010/main" val="2345473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614E-FFAE-B444-A155-B9D7E9FC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31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Our Implementation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47CE6-DAF0-214E-866C-07D085F0C321}"/>
              </a:ext>
            </a:extLst>
          </p:cNvPr>
          <p:cNvSpPr/>
          <p:nvPr/>
        </p:nvSpPr>
        <p:spPr>
          <a:xfrm>
            <a:off x="2157413" y="2776240"/>
            <a:ext cx="2171700" cy="714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MD_Login.java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B84E6-46BC-6740-B2C7-69C807414D32}"/>
              </a:ext>
            </a:extLst>
          </p:cNvPr>
          <p:cNvSpPr txBox="1"/>
          <p:nvPr/>
        </p:nvSpPr>
        <p:spPr>
          <a:xfrm>
            <a:off x="138113" y="2773440"/>
            <a:ext cx="1957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as the main class and carry out all the panes.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1CFCAD-50BE-A64C-87C1-D3E2061D603D}"/>
              </a:ext>
            </a:extLst>
          </p:cNvPr>
          <p:cNvSpPr/>
          <p:nvPr/>
        </p:nvSpPr>
        <p:spPr>
          <a:xfrm>
            <a:off x="7458075" y="1957388"/>
            <a:ext cx="1843088" cy="7572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Song.java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8155A-E228-6047-B1E4-2635404C3ABF}"/>
              </a:ext>
            </a:extLst>
          </p:cNvPr>
          <p:cNvSpPr txBox="1"/>
          <p:nvPr/>
        </p:nvSpPr>
        <p:spPr>
          <a:xfrm>
            <a:off x="9510711" y="1887646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the song class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2B6CBD-CE7A-6640-A033-474F544AAEC8}"/>
              </a:ext>
            </a:extLst>
          </p:cNvPr>
          <p:cNvSpPr/>
          <p:nvPr/>
        </p:nvSpPr>
        <p:spPr>
          <a:xfrm>
            <a:off x="7458075" y="3300413"/>
            <a:ext cx="1843088" cy="700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Diary.java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E97663-7C67-CD43-9886-C9A2952C55F0}"/>
              </a:ext>
            </a:extLst>
          </p:cNvPr>
          <p:cNvSpPr/>
          <p:nvPr/>
        </p:nvSpPr>
        <p:spPr>
          <a:xfrm>
            <a:off x="2231231" y="1451735"/>
            <a:ext cx="2171700" cy="645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AlertBox.java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04B29C-3EA9-AC48-AD67-D9D1F5C52827}"/>
              </a:ext>
            </a:extLst>
          </p:cNvPr>
          <p:cNvCxnSpPr>
            <a:cxnSpLocks/>
          </p:cNvCxnSpPr>
          <p:nvPr/>
        </p:nvCxnSpPr>
        <p:spPr>
          <a:xfrm flipV="1">
            <a:off x="3262312" y="2137708"/>
            <a:ext cx="0" cy="5769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238D11-B721-8E4D-BDF7-B6248B2A56CE}"/>
              </a:ext>
            </a:extLst>
          </p:cNvPr>
          <p:cNvSpPr txBox="1"/>
          <p:nvPr/>
        </p:nvSpPr>
        <p:spPr>
          <a:xfrm>
            <a:off x="552450" y="1499400"/>
            <a:ext cx="145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error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DD118-4B4E-904C-8618-FDCDE1421B91}"/>
              </a:ext>
            </a:extLst>
          </p:cNvPr>
          <p:cNvSpPr txBox="1"/>
          <p:nvPr/>
        </p:nvSpPr>
        <p:spPr>
          <a:xfrm>
            <a:off x="5205413" y="2567285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 parameters and create objective of certain class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244FF3-9274-904D-A9A5-08C1B91913A4}"/>
              </a:ext>
            </a:extLst>
          </p:cNvPr>
          <p:cNvSpPr/>
          <p:nvPr/>
        </p:nvSpPr>
        <p:spPr>
          <a:xfrm>
            <a:off x="2531269" y="4657647"/>
            <a:ext cx="2643188" cy="7572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SQL_Connect.java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9DED09-48DD-7644-ADF9-9C7436A82F42}"/>
              </a:ext>
            </a:extLst>
          </p:cNvPr>
          <p:cNvSpPr txBox="1"/>
          <p:nvPr/>
        </p:nvSpPr>
        <p:spPr>
          <a:xfrm>
            <a:off x="359569" y="4657647"/>
            <a:ext cx="217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 the query to MySQL and return the query result to </a:t>
            </a:r>
            <a:r>
              <a:rPr lang="en-US" dirty="0" err="1"/>
              <a:t>MD_Login.java</a:t>
            </a:r>
            <a:r>
              <a:rPr lang="en-US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CB0B82-97C4-B14B-A743-E189DBCD87F2}"/>
              </a:ext>
            </a:extLst>
          </p:cNvPr>
          <p:cNvCxnSpPr/>
          <p:nvPr/>
        </p:nvCxnSpPr>
        <p:spPr>
          <a:xfrm>
            <a:off x="2890837" y="3829050"/>
            <a:ext cx="852488" cy="70008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7AC935-C34F-0445-B71A-2FDA99091A5E}"/>
              </a:ext>
            </a:extLst>
          </p:cNvPr>
          <p:cNvCxnSpPr>
            <a:cxnSpLocks/>
          </p:cNvCxnSpPr>
          <p:nvPr/>
        </p:nvCxnSpPr>
        <p:spPr>
          <a:xfrm flipV="1">
            <a:off x="4271963" y="2210811"/>
            <a:ext cx="3043237" cy="57691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7B735A-2A8D-BA4A-9B63-563DCB1F2A3E}"/>
              </a:ext>
            </a:extLst>
          </p:cNvPr>
          <p:cNvCxnSpPr/>
          <p:nvPr/>
        </p:nvCxnSpPr>
        <p:spPr>
          <a:xfrm>
            <a:off x="4271963" y="3300413"/>
            <a:ext cx="3043237" cy="41064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6515BC3-E863-7E4D-85FF-E07BD22623B7}"/>
              </a:ext>
            </a:extLst>
          </p:cNvPr>
          <p:cNvSpPr/>
          <p:nvPr/>
        </p:nvSpPr>
        <p:spPr>
          <a:xfrm>
            <a:off x="7458075" y="4843463"/>
            <a:ext cx="1643063" cy="5714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MySQL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4AEF9F-BDD0-A345-8B44-38E561A3C4F7}"/>
              </a:ext>
            </a:extLst>
          </p:cNvPr>
          <p:cNvCxnSpPr>
            <a:cxnSpLocks/>
          </p:cNvCxnSpPr>
          <p:nvPr/>
        </p:nvCxnSpPr>
        <p:spPr>
          <a:xfrm>
            <a:off x="5172075" y="5029199"/>
            <a:ext cx="2043112" cy="9997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9D66C95-41AD-5146-9497-06BBA8032835}"/>
              </a:ext>
            </a:extLst>
          </p:cNvPr>
          <p:cNvSpPr txBox="1"/>
          <p:nvPr/>
        </p:nvSpPr>
        <p:spPr>
          <a:xfrm>
            <a:off x="9301163" y="4944507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 the queries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9C3F-975C-8144-A3AF-207C16A37A21}"/>
              </a:ext>
            </a:extLst>
          </p:cNvPr>
          <p:cNvSpPr txBox="1"/>
          <p:nvPr/>
        </p:nvSpPr>
        <p:spPr>
          <a:xfrm>
            <a:off x="9586911" y="3324616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the diary class</a:t>
            </a:r>
          </a:p>
        </p:txBody>
      </p:sp>
    </p:spTree>
    <p:extLst>
      <p:ext uri="{BB962C8B-B14F-4D97-AF65-F5344CB8AC3E}">
        <p14:creationId xmlns:p14="http://schemas.microsoft.com/office/powerpoint/2010/main" val="150242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E119-8C02-F54A-83ED-24238C8E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(video)</a:t>
            </a:r>
          </a:p>
        </p:txBody>
      </p:sp>
      <p:pic>
        <p:nvPicPr>
          <p:cNvPr id="4" name="MyMusicDiary_Demo.mp4" descr="MyMusicDiary_Demo.mp4">
            <a:hlinkClick r:id="" action="ppaction://media"/>
            <a:extLst>
              <a:ext uri="{FF2B5EF4-FFF2-40B4-BE49-F238E27FC236}">
                <a16:creationId xmlns:a16="http://schemas.microsoft.com/office/drawing/2014/main" id="{A6DA0224-171F-E44A-B1BF-FF9823E3E6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362" y="1139825"/>
            <a:ext cx="8931275" cy="5023728"/>
          </a:xfrm>
        </p:spPr>
      </p:pic>
    </p:spTree>
    <p:extLst>
      <p:ext uri="{BB962C8B-B14F-4D97-AF65-F5344CB8AC3E}">
        <p14:creationId xmlns:p14="http://schemas.microsoft.com/office/powerpoint/2010/main" val="61963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7C917-C537-0D45-9BED-0865714E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3B9B3-9070-9C47-9657-844943D8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063" y="684213"/>
            <a:ext cx="6697663" cy="1503363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queries are correct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By comparing MySQL query results and R language query results</a:t>
            </a:r>
          </a:p>
          <a:p>
            <a:pPr marL="457200" lvl="1" indent="0">
              <a:buNone/>
            </a:pPr>
            <a:endParaRPr lang="en-US" sz="280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F9D632-A98A-1A4B-9318-4011F239CCE4}"/>
              </a:ext>
            </a:extLst>
          </p:cNvPr>
          <p:cNvSpPr txBox="1">
            <a:spLocks/>
          </p:cNvSpPr>
          <p:nvPr/>
        </p:nvSpPr>
        <p:spPr>
          <a:xfrm>
            <a:off x="4818063" y="2270125"/>
            <a:ext cx="6697663" cy="20447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query results are correctly shown in the interface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By comparing the MySQL query result and the interface output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403A89-66F3-8047-917B-802C4A19AE6B}"/>
              </a:ext>
            </a:extLst>
          </p:cNvPr>
          <p:cNvSpPr txBox="1">
            <a:spLocks/>
          </p:cNvSpPr>
          <p:nvPr/>
        </p:nvSpPr>
        <p:spPr>
          <a:xfrm>
            <a:off x="4818063" y="4397375"/>
            <a:ext cx="6697663" cy="17732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the interface performs smoothly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By checking the pane or error message after clicking each button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9A23-756B-5347-B6FC-2A242DCA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531000"/>
            <a:ext cx="3501482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803BAD-D6CD-274F-8423-496B2282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314450"/>
            <a:ext cx="98552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4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99236-69A9-F448-BCFE-E2D87105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6A64C-A8DF-A544-9F10-14BC50D5C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What did we learn?</a:t>
            </a:r>
          </a:p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lot.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the data set to fit our ER diagram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SQL queries for real-life requirements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flexible interface that adapts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different query results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importantly, correctly cooperating with my partner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1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8F6D1-789A-DE42-B885-FBEBF29E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presentation outline: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83A43-FB4A-804A-B767-6D214A7B3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“My Music Diary”?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using database?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 and relational schema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datasets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DBMS and programming language choices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our implementation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our implementation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ADE2B-F22C-1242-9D20-6D83A85D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“My Music Diary”?</a:t>
            </a:r>
            <a:b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8ED1E-DD6C-DF44-9153-C144E2B7C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stand-alone software that…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detailed information of songs/albums/artists by a simple search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song list of any album/artist by a single click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 new songs that is close to your taste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safe and hearty space to record your feeling about a song at this moment</a:t>
            </a:r>
          </a:p>
        </p:txBody>
      </p:sp>
    </p:spTree>
    <p:extLst>
      <p:ext uri="{BB962C8B-B14F-4D97-AF65-F5344CB8AC3E}">
        <p14:creationId xmlns:p14="http://schemas.microsoft.com/office/powerpoint/2010/main" val="2526706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7E171-442E-8D4C-800C-438A30E4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using database?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7DC0B-8F54-284F-9F2D-E121927E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deal with 55923 music records.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many data to manage! Use DBMS to reduce the cost.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DBMS is a great choice to collect, select and manipulate information from multiple datasets.</a:t>
            </a:r>
          </a:p>
        </p:txBody>
      </p:sp>
    </p:spTree>
    <p:extLst>
      <p:ext uri="{BB962C8B-B14F-4D97-AF65-F5344CB8AC3E}">
        <p14:creationId xmlns:p14="http://schemas.microsoft.com/office/powerpoint/2010/main" val="1980313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38CB-A0B1-164C-A30A-9A97A598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5B26-C257-674C-B86E-C472F33AF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Music dataset from The 784 Data Sets for EM created by CS784 students at UW-Madison, Fall 2015 [1] 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very clean at first. Cleaning the dataset takes a while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22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1711-A37D-1F4D-B90A-0C9760F39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070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8EAE2B-F987-4047-A853-E3BED30DB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387" y="818278"/>
            <a:ext cx="9420225" cy="46137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4FF79-3C4B-C342-AC1F-0DEBE4349D67}"/>
              </a:ext>
            </a:extLst>
          </p:cNvPr>
          <p:cNvSpPr txBox="1"/>
          <p:nvPr/>
        </p:nvSpPr>
        <p:spPr>
          <a:xfrm>
            <a:off x="1014412" y="5503941"/>
            <a:ext cx="898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entity sets; 4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9787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B7FC9-4D4D-CA4C-AC80-8EF7EF67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5282"/>
            <a:ext cx="10515599" cy="12962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Relational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D7F8-063E-9C4E-9AC5-92C5DF76F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6184"/>
            <a:ext cx="10515599" cy="7289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 5 tables: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018EEB-73B8-5E49-B4E5-2DA0FAEF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63547"/>
              </p:ext>
            </p:extLst>
          </p:nvPr>
        </p:nvGraphicFramePr>
        <p:xfrm>
          <a:off x="584262" y="2599348"/>
          <a:ext cx="11020425" cy="346711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284594">
                  <a:extLst>
                    <a:ext uri="{9D8B030D-6E8A-4147-A177-3AD203B41FA5}">
                      <a16:colId xmlns:a16="http://schemas.microsoft.com/office/drawing/2014/main" val="401858570"/>
                    </a:ext>
                  </a:extLst>
                </a:gridCol>
                <a:gridCol w="2044522">
                  <a:extLst>
                    <a:ext uri="{9D8B030D-6E8A-4147-A177-3AD203B41FA5}">
                      <a16:colId xmlns:a16="http://schemas.microsoft.com/office/drawing/2014/main" val="483531850"/>
                    </a:ext>
                  </a:extLst>
                </a:gridCol>
                <a:gridCol w="2691309">
                  <a:extLst>
                    <a:ext uri="{9D8B030D-6E8A-4147-A177-3AD203B41FA5}">
                      <a16:colId xmlns:a16="http://schemas.microsoft.com/office/drawing/2014/main" val="275332051"/>
                    </a:ext>
                  </a:extLst>
                </a:gridCol>
              </a:tblGrid>
              <a:tr h="403980">
                <a:tc>
                  <a:txBody>
                    <a:bodyPr/>
                    <a:lstStyle/>
                    <a:p>
                      <a:r>
                        <a:rPr lang="en-US" sz="1900"/>
                        <a:t>Relational schema</a:t>
                      </a:r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Primary key</a:t>
                      </a:r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Additional key</a:t>
                      </a:r>
                    </a:p>
                  </a:txBody>
                  <a:tcPr marL="61567" marR="61567" marT="30784" marB="30784"/>
                </a:tc>
                <a:extLst>
                  <a:ext uri="{0D108BD9-81ED-4DB2-BD59-A6C34878D82A}">
                    <a16:rowId xmlns:a16="http://schemas.microsoft.com/office/drawing/2014/main" val="1709994690"/>
                  </a:ext>
                </a:extLst>
              </a:tr>
              <a:tr h="625945">
                <a:tc>
                  <a:txBody>
                    <a:bodyPr/>
                    <a:lstStyle/>
                    <a:p>
                      <a:r>
                        <a:rPr lang="en-US" sz="1600" dirty="0"/>
                        <a:t>Song(</a:t>
                      </a:r>
                      <a:r>
                        <a:rPr lang="en-US" sz="1600" dirty="0" err="1"/>
                        <a:t>song_id</a:t>
                      </a:r>
                      <a:r>
                        <a:rPr lang="en-US" sz="1600" dirty="0"/>
                        <a:t>: String, </a:t>
                      </a:r>
                      <a:r>
                        <a:rPr lang="en-US" sz="1600" dirty="0" err="1"/>
                        <a:t>song_name</a:t>
                      </a:r>
                      <a:r>
                        <a:rPr lang="en-US" sz="1600" dirty="0"/>
                        <a:t>: String, price: Real, time: String, </a:t>
                      </a:r>
                      <a:r>
                        <a:rPr lang="en-US" sz="1600" dirty="0" err="1"/>
                        <a:t>album_id</a:t>
                      </a:r>
                      <a:r>
                        <a:rPr lang="en-US" sz="1600" dirty="0"/>
                        <a:t>: String)</a:t>
                      </a:r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song_id</a:t>
                      </a:r>
                      <a:endParaRPr lang="en-US" sz="1600" dirty="0"/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album_id</a:t>
                      </a:r>
                      <a:r>
                        <a:rPr lang="en-US" sz="1600" dirty="0"/>
                        <a:t> + </a:t>
                      </a:r>
                      <a:r>
                        <a:rPr lang="en-US" sz="1600" dirty="0" err="1"/>
                        <a:t>song_name</a:t>
                      </a:r>
                      <a:endParaRPr lang="en-US" sz="1600" dirty="0"/>
                    </a:p>
                  </a:txBody>
                  <a:tcPr marL="61567" marR="61567" marT="30784" marB="30784"/>
                </a:tc>
                <a:extLst>
                  <a:ext uri="{0D108BD9-81ED-4DB2-BD59-A6C34878D82A}">
                    <a16:rowId xmlns:a16="http://schemas.microsoft.com/office/drawing/2014/main" val="1019757067"/>
                  </a:ext>
                </a:extLst>
              </a:tr>
              <a:tr h="8923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Album(</a:t>
                      </a:r>
                      <a:r>
                        <a:rPr lang="en-US" sz="1600" dirty="0" err="1"/>
                        <a:t>album_ID</a:t>
                      </a:r>
                      <a:r>
                        <a:rPr lang="en-US" sz="1600" dirty="0"/>
                        <a:t>: String, </a:t>
                      </a:r>
                      <a:r>
                        <a:rPr lang="en-US" sz="1600" dirty="0" err="1"/>
                        <a:t>album_name</a:t>
                      </a:r>
                      <a:r>
                        <a:rPr lang="en-US" sz="1600" dirty="0"/>
                        <a:t>: String, copyright: String, </a:t>
                      </a:r>
                      <a:r>
                        <a:rPr lang="en-US" sz="1600" dirty="0" err="1"/>
                        <a:t>release_date</a:t>
                      </a:r>
                      <a:r>
                        <a:rPr lang="en-US" sz="1600" dirty="0"/>
                        <a:t>: String, </a:t>
                      </a:r>
                      <a:r>
                        <a:rPr lang="en-US" sz="1600" dirty="0" err="1"/>
                        <a:t>album_genre</a:t>
                      </a:r>
                      <a:r>
                        <a:rPr lang="en-US" sz="1600" dirty="0"/>
                        <a:t>: String, label: String, </a:t>
                      </a:r>
                      <a:r>
                        <a:rPr lang="en-US" sz="1600" dirty="0" err="1"/>
                        <a:t>producer_name</a:t>
                      </a:r>
                      <a:r>
                        <a:rPr lang="en-US" sz="1600" dirty="0"/>
                        <a:t>: String)</a:t>
                      </a:r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album_id</a:t>
                      </a:r>
                      <a:endParaRPr lang="en-US" sz="1600" dirty="0"/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album_name</a:t>
                      </a:r>
                      <a:r>
                        <a:rPr lang="en-US" sz="1600" dirty="0"/>
                        <a:t> + release date</a:t>
                      </a:r>
                    </a:p>
                  </a:txBody>
                  <a:tcPr marL="61567" marR="61567" marT="30784" marB="30784"/>
                </a:tc>
                <a:extLst>
                  <a:ext uri="{0D108BD9-81ED-4DB2-BD59-A6C34878D82A}">
                    <a16:rowId xmlns:a16="http://schemas.microsoft.com/office/drawing/2014/main" val="2773910201"/>
                  </a:ext>
                </a:extLst>
              </a:tr>
              <a:tr h="359586">
                <a:tc>
                  <a:txBody>
                    <a:bodyPr/>
                    <a:lstStyle/>
                    <a:p>
                      <a:r>
                        <a:rPr lang="en-US" sz="1600" dirty="0"/>
                        <a:t>Artist:(</a:t>
                      </a:r>
                      <a:r>
                        <a:rPr lang="en-US" sz="1600" dirty="0" err="1"/>
                        <a:t>artist_name</a:t>
                      </a:r>
                      <a:r>
                        <a:rPr lang="en-US" sz="1600" dirty="0"/>
                        <a:t>: String, </a:t>
                      </a:r>
                      <a:r>
                        <a:rPr lang="en-US" sz="1600" dirty="0" err="1"/>
                        <a:t>artist_genre</a:t>
                      </a:r>
                      <a:r>
                        <a:rPr lang="en-US" sz="1600" dirty="0"/>
                        <a:t>: String)</a:t>
                      </a:r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artist_name</a:t>
                      </a:r>
                      <a:endParaRPr lang="en-US" sz="1600" dirty="0"/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&lt;None&gt;</a:t>
                      </a:r>
                    </a:p>
                  </a:txBody>
                  <a:tcPr marL="61567" marR="61567" marT="30784" marB="30784"/>
                </a:tc>
                <a:extLst>
                  <a:ext uri="{0D108BD9-81ED-4DB2-BD59-A6C34878D82A}">
                    <a16:rowId xmlns:a16="http://schemas.microsoft.com/office/drawing/2014/main" val="2081548609"/>
                  </a:ext>
                </a:extLst>
              </a:tr>
              <a:tr h="559356">
                <a:tc>
                  <a:txBody>
                    <a:bodyPr/>
                    <a:lstStyle/>
                    <a:p>
                      <a:r>
                        <a:rPr lang="en-US" sz="1600" dirty="0"/>
                        <a:t>Diary(</a:t>
                      </a:r>
                      <a:r>
                        <a:rPr lang="en-US" sz="1600" dirty="0" err="1"/>
                        <a:t>song_id</a:t>
                      </a:r>
                      <a:r>
                        <a:rPr lang="en-US" sz="1600" dirty="0"/>
                        <a:t>: String, date: String, content: String)</a:t>
                      </a:r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song_id</a:t>
                      </a:r>
                      <a:r>
                        <a:rPr lang="en-US" sz="1600" dirty="0"/>
                        <a:t> + date</a:t>
                      </a:r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&lt;None&gt;</a:t>
                      </a:r>
                    </a:p>
                    <a:p>
                      <a:endParaRPr lang="en-US" sz="1200"/>
                    </a:p>
                  </a:txBody>
                  <a:tcPr marL="61567" marR="61567" marT="30784" marB="30784"/>
                </a:tc>
                <a:extLst>
                  <a:ext uri="{0D108BD9-81ED-4DB2-BD59-A6C34878D82A}">
                    <a16:rowId xmlns:a16="http://schemas.microsoft.com/office/drawing/2014/main" val="2991659501"/>
                  </a:ext>
                </a:extLst>
              </a:tr>
              <a:tr h="625945">
                <a:tc>
                  <a:txBody>
                    <a:bodyPr/>
                    <a:lstStyle/>
                    <a:p>
                      <a:r>
                        <a:rPr lang="en-US" sz="1600" dirty="0"/>
                        <a:t>Perform(</a:t>
                      </a:r>
                      <a:r>
                        <a:rPr lang="en-US" sz="1600" dirty="0" err="1"/>
                        <a:t>song_id</a:t>
                      </a:r>
                      <a:r>
                        <a:rPr lang="en-US" sz="1600" dirty="0"/>
                        <a:t>: String, </a:t>
                      </a:r>
                      <a:r>
                        <a:rPr lang="en-US" sz="1600" dirty="0" err="1"/>
                        <a:t>artist_name</a:t>
                      </a:r>
                      <a:r>
                        <a:rPr lang="en-US" sz="1600" dirty="0"/>
                        <a:t>: String)</a:t>
                      </a:r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song_id</a:t>
                      </a:r>
                      <a:r>
                        <a:rPr lang="en-US" sz="1600" dirty="0"/>
                        <a:t> + </a:t>
                      </a:r>
                      <a:r>
                        <a:rPr lang="en-US" sz="1600" dirty="0" err="1"/>
                        <a:t>artist_name</a:t>
                      </a:r>
                      <a:endParaRPr lang="en-US" sz="1600" dirty="0"/>
                    </a:p>
                  </a:txBody>
                  <a:tcPr marL="61567" marR="61567" marT="30784" marB="3078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&lt;None&gt;</a:t>
                      </a:r>
                    </a:p>
                    <a:p>
                      <a:endParaRPr lang="en-US" sz="1200" dirty="0"/>
                    </a:p>
                  </a:txBody>
                  <a:tcPr marL="61567" marR="61567" marT="30784" marB="30784"/>
                </a:tc>
                <a:extLst>
                  <a:ext uri="{0D108BD9-81ED-4DB2-BD59-A6C34878D82A}">
                    <a16:rowId xmlns:a16="http://schemas.microsoft.com/office/drawing/2014/main" val="3752440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40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D4CA-8460-D444-9671-80D47A7B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BC490-6F53-D545-AB0E-916EC375F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non-trivial functional dependencies has LHS as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superkey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relationships are originally in 3NF</a:t>
            </a:r>
          </a:p>
        </p:txBody>
      </p:sp>
    </p:spTree>
    <p:extLst>
      <p:ext uri="{BB962C8B-B14F-4D97-AF65-F5344CB8AC3E}">
        <p14:creationId xmlns:p14="http://schemas.microsoft.com/office/powerpoint/2010/main" val="429408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72B6-0981-7C43-B269-17B785BD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DBMS and Programming Language Choices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48259-0FD8-9A46-B4E8-E346F80C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756"/>
            <a:ext cx="10515600" cy="2160588"/>
          </a:xfrm>
        </p:spPr>
        <p:txBody>
          <a:bodyPr/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DBMS: Mysql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Light weighted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Easy to learn and use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Easy to connect to Java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74F6F9-09C4-6144-B4C1-08BB93666D09}"/>
              </a:ext>
            </a:extLst>
          </p:cNvPr>
          <p:cNvSpPr txBox="1">
            <a:spLocks/>
          </p:cNvSpPr>
          <p:nvPr/>
        </p:nvSpPr>
        <p:spPr>
          <a:xfrm>
            <a:off x="838200" y="4247355"/>
            <a:ext cx="10515600" cy="2160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Interface: JavaFX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Powerful tool for GUI implementation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All the team members are familiar with it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0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592</Words>
  <Application>Microsoft Macintosh PowerPoint</Application>
  <PresentationFormat>Widescreen</PresentationFormat>
  <Paragraphs>98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Times New Roman</vt:lpstr>
      <vt:lpstr>Office Theme</vt:lpstr>
      <vt:lpstr>My Music Diary</vt:lpstr>
      <vt:lpstr>Our presentation outline:</vt:lpstr>
      <vt:lpstr>What is “My Music Diary”? </vt:lpstr>
      <vt:lpstr>Why using database? </vt:lpstr>
      <vt:lpstr>Our datasets</vt:lpstr>
      <vt:lpstr>ER Diagram</vt:lpstr>
      <vt:lpstr>Relational Schema</vt:lpstr>
      <vt:lpstr>Normalization</vt:lpstr>
      <vt:lpstr>DBMS and Programming Language Choices</vt:lpstr>
      <vt:lpstr>Architecture of Our Implementation </vt:lpstr>
      <vt:lpstr>Demonstration (video)</vt:lpstr>
      <vt:lpstr>Evaluation</vt:lpstr>
      <vt:lpstr>Evaluation example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Music Diary</dc:title>
  <dc:creator>Jenny WEI</dc:creator>
  <cp:lastModifiedBy>Jenny WEI</cp:lastModifiedBy>
  <cp:revision>4</cp:revision>
  <dcterms:created xsi:type="dcterms:W3CDTF">2020-07-28T17:14:50Z</dcterms:created>
  <dcterms:modified xsi:type="dcterms:W3CDTF">2020-07-30T04:32:18Z</dcterms:modified>
</cp:coreProperties>
</file>